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rian\AppData\Local\Microsoft\Windows\Temporary%20Internet%20Files\Content.IE5\N6WL373E\Copy%20of%20Tempe%20Town%20Lake%20Data%20Book%5b1%5d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rian\AppData\Local\Microsoft\Windows\Temporary%20Internet%20Files\Content.IE5\N6WL373E\Copy%20of%20Tempe%20Town%20Lake%20Data%20Book%5b1%5d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rian\AppData\Local\Microsoft\Windows\Temporary%20Internet%20Files\Content.IE5\N6WL373E\Copy%20of%20Tempe%20Town%20Lake%20Data%20Book%5b1%5d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rian\AppData\Local\Microsoft\Windows\Temporary%20Internet%20Files\Content.IE5\N6WL373E\Copy%20of%20Tempe%20Town%20Lake%20Data%20Book%5b1%5d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>
        <c:manualLayout>
          <c:xMode val="edge"/>
          <c:yMode val="edge"/>
          <c:x val="0.44322423596367772"/>
          <c:y val="3.4482855386963988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plotArea>
      <c:layout>
        <c:manualLayout>
          <c:layoutTarget val="inner"/>
          <c:xMode val="edge"/>
          <c:yMode val="edge"/>
          <c:x val="0.13003686261744263"/>
          <c:y val="0.17241427693481989"/>
          <c:w val="0.62637474669246995"/>
          <c:h val="0.64655353850557484"/>
        </c:manualLayout>
      </c:layout>
      <c:scatterChart>
        <c:scatterStyle val="lineMarker"/>
        <c:ser>
          <c:idx val="0"/>
          <c:order val="0"/>
          <c:tx>
            <c:v>Conductivity</c:v>
          </c:tx>
          <c:spPr>
            <a:ln w="25400">
              <a:noFill/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xVal>
            <c:numRef>
              <c:f>Sheet1!$A$2:$A$76</c:f>
              <c:numCache>
                <c:formatCode>m/d/yyyy</c:formatCode>
                <c:ptCount val="75"/>
                <c:pt idx="0">
                  <c:v>39860</c:v>
                </c:pt>
                <c:pt idx="1">
                  <c:v>39861</c:v>
                </c:pt>
                <c:pt idx="2">
                  <c:v>39864</c:v>
                </c:pt>
                <c:pt idx="3">
                  <c:v>39867</c:v>
                </c:pt>
                <c:pt idx="4">
                  <c:v>39871</c:v>
                </c:pt>
                <c:pt idx="5">
                  <c:v>39877</c:v>
                </c:pt>
                <c:pt idx="6">
                  <c:v>39882</c:v>
                </c:pt>
                <c:pt idx="7">
                  <c:v>39888</c:v>
                </c:pt>
                <c:pt idx="8">
                  <c:v>39892</c:v>
                </c:pt>
                <c:pt idx="9">
                  <c:v>39895</c:v>
                </c:pt>
                <c:pt idx="10">
                  <c:v>39899</c:v>
                </c:pt>
                <c:pt idx="11">
                  <c:v>39903</c:v>
                </c:pt>
                <c:pt idx="12">
                  <c:v>39906</c:v>
                </c:pt>
                <c:pt idx="13">
                  <c:v>39910</c:v>
                </c:pt>
                <c:pt idx="14">
                  <c:v>39915</c:v>
                </c:pt>
                <c:pt idx="15">
                  <c:v>39917</c:v>
                </c:pt>
                <c:pt idx="16">
                  <c:v>39920</c:v>
                </c:pt>
                <c:pt idx="17">
                  <c:v>39924</c:v>
                </c:pt>
                <c:pt idx="18">
                  <c:v>39927</c:v>
                </c:pt>
                <c:pt idx="19">
                  <c:v>39931</c:v>
                </c:pt>
                <c:pt idx="20">
                  <c:v>39938</c:v>
                </c:pt>
                <c:pt idx="21">
                  <c:v>39940</c:v>
                </c:pt>
                <c:pt idx="22">
                  <c:v>39945</c:v>
                </c:pt>
                <c:pt idx="23">
                  <c:v>39954</c:v>
                </c:pt>
                <c:pt idx="24">
                  <c:v>39962</c:v>
                </c:pt>
                <c:pt idx="25">
                  <c:v>39989</c:v>
                </c:pt>
                <c:pt idx="26">
                  <c:v>39994</c:v>
                </c:pt>
                <c:pt idx="27">
                  <c:v>39997</c:v>
                </c:pt>
                <c:pt idx="28">
                  <c:v>40001</c:v>
                </c:pt>
                <c:pt idx="29">
                  <c:v>40003</c:v>
                </c:pt>
                <c:pt idx="30">
                  <c:v>40008</c:v>
                </c:pt>
                <c:pt idx="31">
                  <c:v>40011</c:v>
                </c:pt>
                <c:pt idx="32">
                  <c:v>40015</c:v>
                </c:pt>
                <c:pt idx="33">
                  <c:v>40018</c:v>
                </c:pt>
                <c:pt idx="34">
                  <c:v>40023</c:v>
                </c:pt>
                <c:pt idx="35">
                  <c:v>40026</c:v>
                </c:pt>
                <c:pt idx="36">
                  <c:v>40029</c:v>
                </c:pt>
                <c:pt idx="37">
                  <c:v>40031</c:v>
                </c:pt>
                <c:pt idx="38">
                  <c:v>40035</c:v>
                </c:pt>
                <c:pt idx="39">
                  <c:v>40038</c:v>
                </c:pt>
                <c:pt idx="40">
                  <c:v>40043</c:v>
                </c:pt>
                <c:pt idx="41">
                  <c:v>40046</c:v>
                </c:pt>
                <c:pt idx="42">
                  <c:v>40053</c:v>
                </c:pt>
                <c:pt idx="43">
                  <c:v>40057</c:v>
                </c:pt>
                <c:pt idx="44">
                  <c:v>40060</c:v>
                </c:pt>
                <c:pt idx="45">
                  <c:v>40065</c:v>
                </c:pt>
                <c:pt idx="46">
                  <c:v>40067</c:v>
                </c:pt>
                <c:pt idx="47">
                  <c:v>40071</c:v>
                </c:pt>
                <c:pt idx="48">
                  <c:v>40074</c:v>
                </c:pt>
                <c:pt idx="49">
                  <c:v>40085</c:v>
                </c:pt>
                <c:pt idx="50">
                  <c:v>40088</c:v>
                </c:pt>
                <c:pt idx="51">
                  <c:v>40092</c:v>
                </c:pt>
                <c:pt idx="52">
                  <c:v>40094</c:v>
                </c:pt>
                <c:pt idx="53">
                  <c:v>40102</c:v>
                </c:pt>
                <c:pt idx="54">
                  <c:v>40109</c:v>
                </c:pt>
                <c:pt idx="55">
                  <c:v>40116</c:v>
                </c:pt>
                <c:pt idx="56">
                  <c:v>40120</c:v>
                </c:pt>
                <c:pt idx="57">
                  <c:v>40127</c:v>
                </c:pt>
                <c:pt idx="58">
                  <c:v>40132</c:v>
                </c:pt>
                <c:pt idx="59">
                  <c:v>40142</c:v>
                </c:pt>
                <c:pt idx="60">
                  <c:v>40151</c:v>
                </c:pt>
                <c:pt idx="61">
                  <c:v>40165</c:v>
                </c:pt>
                <c:pt idx="62">
                  <c:v>40170</c:v>
                </c:pt>
                <c:pt idx="63">
                  <c:v>40177</c:v>
                </c:pt>
                <c:pt idx="64">
                  <c:v>40185</c:v>
                </c:pt>
                <c:pt idx="65">
                  <c:v>40192</c:v>
                </c:pt>
                <c:pt idx="66">
                  <c:v>40197</c:v>
                </c:pt>
                <c:pt idx="67">
                  <c:v>40204</c:v>
                </c:pt>
                <c:pt idx="68">
                  <c:v>40207</c:v>
                </c:pt>
                <c:pt idx="69">
                  <c:v>40218</c:v>
                </c:pt>
                <c:pt idx="70">
                  <c:v>40221</c:v>
                </c:pt>
                <c:pt idx="71">
                  <c:v>40232</c:v>
                </c:pt>
                <c:pt idx="72">
                  <c:v>40239</c:v>
                </c:pt>
                <c:pt idx="73">
                  <c:v>40247</c:v>
                </c:pt>
                <c:pt idx="74">
                  <c:v>40253</c:v>
                </c:pt>
              </c:numCache>
            </c:numRef>
          </c:xVal>
          <c:yVal>
            <c:numRef>
              <c:f>Sheet1!$D$2:$D$76</c:f>
              <c:numCache>
                <c:formatCode>General</c:formatCode>
                <c:ptCount val="75"/>
                <c:pt idx="0">
                  <c:v>1015</c:v>
                </c:pt>
                <c:pt idx="1">
                  <c:v>1029</c:v>
                </c:pt>
                <c:pt idx="2">
                  <c:v>1011</c:v>
                </c:pt>
                <c:pt idx="3">
                  <c:v>981</c:v>
                </c:pt>
                <c:pt idx="4">
                  <c:v>990</c:v>
                </c:pt>
                <c:pt idx="5">
                  <c:v>993</c:v>
                </c:pt>
                <c:pt idx="6">
                  <c:v>1007</c:v>
                </c:pt>
                <c:pt idx="7">
                  <c:v>1207</c:v>
                </c:pt>
                <c:pt idx="8">
                  <c:v>1005</c:v>
                </c:pt>
                <c:pt idx="9">
                  <c:v>1026</c:v>
                </c:pt>
                <c:pt idx="10">
                  <c:v>1033</c:v>
                </c:pt>
                <c:pt idx="11">
                  <c:v>1039</c:v>
                </c:pt>
                <c:pt idx="12">
                  <c:v>1034</c:v>
                </c:pt>
                <c:pt idx="13">
                  <c:v>1042</c:v>
                </c:pt>
                <c:pt idx="14">
                  <c:v>1045</c:v>
                </c:pt>
                <c:pt idx="15">
                  <c:v>1062</c:v>
                </c:pt>
                <c:pt idx="16">
                  <c:v>1084</c:v>
                </c:pt>
                <c:pt idx="17">
                  <c:v>1076</c:v>
                </c:pt>
                <c:pt idx="18">
                  <c:v>1070</c:v>
                </c:pt>
                <c:pt idx="19">
                  <c:v>1055</c:v>
                </c:pt>
                <c:pt idx="20">
                  <c:v>1026</c:v>
                </c:pt>
                <c:pt idx="21">
                  <c:v>1031</c:v>
                </c:pt>
                <c:pt idx="22">
                  <c:v>1016</c:v>
                </c:pt>
                <c:pt idx="23">
                  <c:v>1035</c:v>
                </c:pt>
                <c:pt idx="24">
                  <c:v>1024</c:v>
                </c:pt>
                <c:pt idx="25">
                  <c:v>1107</c:v>
                </c:pt>
                <c:pt idx="26">
                  <c:v>1015</c:v>
                </c:pt>
                <c:pt idx="27">
                  <c:v>1111</c:v>
                </c:pt>
                <c:pt idx="28">
                  <c:v>1114</c:v>
                </c:pt>
                <c:pt idx="29">
                  <c:v>1114</c:v>
                </c:pt>
                <c:pt idx="30">
                  <c:v>1121</c:v>
                </c:pt>
                <c:pt idx="31">
                  <c:v>1130</c:v>
                </c:pt>
                <c:pt idx="32">
                  <c:v>1192</c:v>
                </c:pt>
                <c:pt idx="33">
                  <c:v>1163</c:v>
                </c:pt>
                <c:pt idx="34">
                  <c:v>1174</c:v>
                </c:pt>
                <c:pt idx="35">
                  <c:v>1178</c:v>
                </c:pt>
                <c:pt idx="36">
                  <c:v>1196</c:v>
                </c:pt>
                <c:pt idx="37">
                  <c:v>1214</c:v>
                </c:pt>
                <c:pt idx="38">
                  <c:v>1217</c:v>
                </c:pt>
                <c:pt idx="39">
                  <c:v>1233</c:v>
                </c:pt>
                <c:pt idx="40">
                  <c:v>1230</c:v>
                </c:pt>
                <c:pt idx="41">
                  <c:v>1226</c:v>
                </c:pt>
                <c:pt idx="42">
                  <c:v>1235</c:v>
                </c:pt>
                <c:pt idx="43">
                  <c:v>1242</c:v>
                </c:pt>
                <c:pt idx="44">
                  <c:v>1240</c:v>
                </c:pt>
                <c:pt idx="45">
                  <c:v>1231</c:v>
                </c:pt>
                <c:pt idx="46">
                  <c:v>1229</c:v>
                </c:pt>
                <c:pt idx="47">
                  <c:v>1243</c:v>
                </c:pt>
                <c:pt idx="48">
                  <c:v>1249</c:v>
                </c:pt>
                <c:pt idx="49">
                  <c:v>1242</c:v>
                </c:pt>
                <c:pt idx="50">
                  <c:v>1257</c:v>
                </c:pt>
                <c:pt idx="51">
                  <c:v>1259</c:v>
                </c:pt>
                <c:pt idx="52">
                  <c:v>1261</c:v>
                </c:pt>
                <c:pt idx="53">
                  <c:v>1248</c:v>
                </c:pt>
                <c:pt idx="54">
                  <c:v>695</c:v>
                </c:pt>
                <c:pt idx="56">
                  <c:v>669</c:v>
                </c:pt>
                <c:pt idx="57">
                  <c:v>675</c:v>
                </c:pt>
                <c:pt idx="58">
                  <c:v>708</c:v>
                </c:pt>
                <c:pt idx="60">
                  <c:v>1211</c:v>
                </c:pt>
                <c:pt idx="61">
                  <c:v>1262</c:v>
                </c:pt>
                <c:pt idx="62">
                  <c:v>1265</c:v>
                </c:pt>
                <c:pt idx="63">
                  <c:v>1298</c:v>
                </c:pt>
                <c:pt idx="64">
                  <c:v>1300</c:v>
                </c:pt>
                <c:pt idx="65">
                  <c:v>1275</c:v>
                </c:pt>
                <c:pt idx="66">
                  <c:v>1309</c:v>
                </c:pt>
                <c:pt idx="67">
                  <c:v>796</c:v>
                </c:pt>
                <c:pt idx="68">
                  <c:v>837</c:v>
                </c:pt>
                <c:pt idx="69">
                  <c:v>901</c:v>
                </c:pt>
                <c:pt idx="70">
                  <c:v>785</c:v>
                </c:pt>
                <c:pt idx="71">
                  <c:v>654</c:v>
                </c:pt>
                <c:pt idx="72">
                  <c:v>289</c:v>
                </c:pt>
                <c:pt idx="73">
                  <c:v>674</c:v>
                </c:pt>
                <c:pt idx="74">
                  <c:v>717</c:v>
                </c:pt>
              </c:numCache>
            </c:numRef>
          </c:yVal>
        </c:ser>
        <c:axId val="48582016"/>
        <c:axId val="83288448"/>
      </c:scatterChart>
      <c:valAx>
        <c:axId val="48582016"/>
        <c:scaling>
          <c:orientation val="minMax"/>
          <c:max val="40285"/>
          <c:min val="39845"/>
        </c:scaling>
        <c:axPos val="b"/>
        <c:title>
          <c:tx>
            <c:rich>
              <a:bodyPr/>
              <a:lstStyle/>
              <a:p>
                <a:pPr>
                  <a:defRPr sz="82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Date</a:t>
                </a:r>
              </a:p>
            </c:rich>
          </c:tx>
          <c:layout>
            <c:manualLayout>
              <c:xMode val="edge"/>
              <c:yMode val="edge"/>
              <c:x val="0.41758316446164673"/>
              <c:y val="0.89655424006106332"/>
            </c:manualLayout>
          </c:layout>
          <c:spPr>
            <a:noFill/>
            <a:ln w="25400">
              <a:noFill/>
            </a:ln>
          </c:spPr>
        </c:title>
        <c:numFmt formatCode="m/d/yyyy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288448"/>
        <c:crosses val="autoZero"/>
        <c:crossBetween val="midCat"/>
      </c:valAx>
      <c:valAx>
        <c:axId val="8328844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2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Conductivity</a:t>
                </a:r>
              </a:p>
            </c:rich>
          </c:tx>
          <c:layout>
            <c:manualLayout>
              <c:xMode val="edge"/>
              <c:yMode val="edge"/>
              <c:x val="2.930408171660678E-2"/>
              <c:y val="0.3908056943855918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8582016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0769375231397489"/>
          <c:y val="0.46839211900626077"/>
          <c:w val="0.13361791314547225"/>
          <c:h val="5.4983256403294413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>
        <c:manualLayout>
          <c:xMode val="edge"/>
          <c:yMode val="edge"/>
          <c:x val="0.21122181509489529"/>
          <c:y val="4.0482342807924204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plotArea>
      <c:layout>
        <c:manualLayout>
          <c:layoutTarget val="inner"/>
          <c:xMode val="edge"/>
          <c:yMode val="edge"/>
          <c:x val="0.11716190497677045"/>
          <c:y val="0.16279110846432024"/>
          <c:w val="0.57095801580228933"/>
          <c:h val="0.71318009422464024"/>
        </c:manualLayout>
      </c:layout>
      <c:scatterChart>
        <c:scatterStyle val="lineMarker"/>
        <c:ser>
          <c:idx val="0"/>
          <c:order val="0"/>
          <c:tx>
            <c:v>Dissolved Oxygen</c:v>
          </c:tx>
          <c:spPr>
            <a:ln w="25400">
              <a:noFill/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xVal>
            <c:numRef>
              <c:f>Sheet1!$A$2:$A$55</c:f>
              <c:numCache>
                <c:formatCode>m/d/yyyy</c:formatCode>
                <c:ptCount val="54"/>
                <c:pt idx="0">
                  <c:v>39860</c:v>
                </c:pt>
                <c:pt idx="1">
                  <c:v>39861</c:v>
                </c:pt>
                <c:pt idx="2">
                  <c:v>39864</c:v>
                </c:pt>
                <c:pt idx="3">
                  <c:v>39867</c:v>
                </c:pt>
                <c:pt idx="4">
                  <c:v>39871</c:v>
                </c:pt>
                <c:pt idx="5">
                  <c:v>39877</c:v>
                </c:pt>
                <c:pt idx="6">
                  <c:v>39882</c:v>
                </c:pt>
                <c:pt idx="7">
                  <c:v>39888</c:v>
                </c:pt>
                <c:pt idx="8">
                  <c:v>39892</c:v>
                </c:pt>
                <c:pt idx="9">
                  <c:v>39895</c:v>
                </c:pt>
                <c:pt idx="10">
                  <c:v>39899</c:v>
                </c:pt>
                <c:pt idx="11">
                  <c:v>39903</c:v>
                </c:pt>
                <c:pt idx="12">
                  <c:v>39906</c:v>
                </c:pt>
                <c:pt idx="13">
                  <c:v>39910</c:v>
                </c:pt>
                <c:pt idx="14">
                  <c:v>39915</c:v>
                </c:pt>
                <c:pt idx="15">
                  <c:v>39917</c:v>
                </c:pt>
                <c:pt idx="16">
                  <c:v>39920</c:v>
                </c:pt>
                <c:pt idx="17">
                  <c:v>39924</c:v>
                </c:pt>
                <c:pt idx="18">
                  <c:v>39927</c:v>
                </c:pt>
                <c:pt idx="19">
                  <c:v>39931</c:v>
                </c:pt>
                <c:pt idx="20">
                  <c:v>39938</c:v>
                </c:pt>
                <c:pt idx="21">
                  <c:v>39940</c:v>
                </c:pt>
                <c:pt idx="22">
                  <c:v>39945</c:v>
                </c:pt>
                <c:pt idx="23">
                  <c:v>39954</c:v>
                </c:pt>
                <c:pt idx="24">
                  <c:v>39962</c:v>
                </c:pt>
                <c:pt idx="25">
                  <c:v>39989</c:v>
                </c:pt>
                <c:pt idx="26">
                  <c:v>39994</c:v>
                </c:pt>
                <c:pt idx="27">
                  <c:v>39997</c:v>
                </c:pt>
                <c:pt idx="28">
                  <c:v>40001</c:v>
                </c:pt>
                <c:pt idx="29">
                  <c:v>40003</c:v>
                </c:pt>
                <c:pt idx="30">
                  <c:v>40008</c:v>
                </c:pt>
                <c:pt idx="31">
                  <c:v>40011</c:v>
                </c:pt>
                <c:pt idx="32">
                  <c:v>40015</c:v>
                </c:pt>
                <c:pt idx="33">
                  <c:v>40018</c:v>
                </c:pt>
                <c:pt idx="34">
                  <c:v>40023</c:v>
                </c:pt>
                <c:pt idx="35">
                  <c:v>40026</c:v>
                </c:pt>
                <c:pt idx="36">
                  <c:v>40029</c:v>
                </c:pt>
                <c:pt idx="37">
                  <c:v>40031</c:v>
                </c:pt>
                <c:pt idx="38">
                  <c:v>40035</c:v>
                </c:pt>
                <c:pt idx="39">
                  <c:v>40038</c:v>
                </c:pt>
                <c:pt idx="40">
                  <c:v>40043</c:v>
                </c:pt>
                <c:pt idx="41">
                  <c:v>40046</c:v>
                </c:pt>
                <c:pt idx="42">
                  <c:v>40053</c:v>
                </c:pt>
                <c:pt idx="43">
                  <c:v>40057</c:v>
                </c:pt>
                <c:pt idx="44">
                  <c:v>40060</c:v>
                </c:pt>
                <c:pt idx="45">
                  <c:v>40065</c:v>
                </c:pt>
                <c:pt idx="46">
                  <c:v>40067</c:v>
                </c:pt>
                <c:pt idx="47">
                  <c:v>40071</c:v>
                </c:pt>
                <c:pt idx="48">
                  <c:v>40074</c:v>
                </c:pt>
                <c:pt idx="49">
                  <c:v>40085</c:v>
                </c:pt>
                <c:pt idx="50">
                  <c:v>40088</c:v>
                </c:pt>
                <c:pt idx="51">
                  <c:v>40092</c:v>
                </c:pt>
                <c:pt idx="52">
                  <c:v>40094</c:v>
                </c:pt>
                <c:pt idx="53">
                  <c:v>40102</c:v>
                </c:pt>
              </c:numCache>
            </c:numRef>
          </c:xVal>
          <c:yVal>
            <c:numRef>
              <c:f>Sheet1!$E$2:$E$55</c:f>
              <c:numCache>
                <c:formatCode>General</c:formatCode>
                <c:ptCount val="54"/>
                <c:pt idx="0">
                  <c:v>9.65</c:v>
                </c:pt>
                <c:pt idx="1">
                  <c:v>9.7899999999999991</c:v>
                </c:pt>
                <c:pt idx="3">
                  <c:v>11.24</c:v>
                </c:pt>
                <c:pt idx="4">
                  <c:v>18.25</c:v>
                </c:pt>
                <c:pt idx="5">
                  <c:v>15.53</c:v>
                </c:pt>
                <c:pt idx="6">
                  <c:v>12.12</c:v>
                </c:pt>
                <c:pt idx="7">
                  <c:v>1.0069999999999999</c:v>
                </c:pt>
                <c:pt idx="8">
                  <c:v>16.14</c:v>
                </c:pt>
                <c:pt idx="10">
                  <c:v>13.29</c:v>
                </c:pt>
                <c:pt idx="12">
                  <c:v>17.63</c:v>
                </c:pt>
                <c:pt idx="13">
                  <c:v>15</c:v>
                </c:pt>
                <c:pt idx="14">
                  <c:v>10.220000000000001</c:v>
                </c:pt>
                <c:pt idx="15">
                  <c:v>16.25</c:v>
                </c:pt>
                <c:pt idx="16">
                  <c:v>12.56</c:v>
                </c:pt>
                <c:pt idx="17">
                  <c:v>15.55</c:v>
                </c:pt>
                <c:pt idx="18">
                  <c:v>14.9</c:v>
                </c:pt>
                <c:pt idx="19">
                  <c:v>16.68</c:v>
                </c:pt>
                <c:pt idx="20">
                  <c:v>11.73</c:v>
                </c:pt>
                <c:pt idx="21">
                  <c:v>9.0399999999999991</c:v>
                </c:pt>
                <c:pt idx="22">
                  <c:v>10.78</c:v>
                </c:pt>
                <c:pt idx="23">
                  <c:v>5.18</c:v>
                </c:pt>
                <c:pt idx="24">
                  <c:v>9.14</c:v>
                </c:pt>
                <c:pt idx="25">
                  <c:v>16.53</c:v>
                </c:pt>
                <c:pt idx="26">
                  <c:v>8.15</c:v>
                </c:pt>
                <c:pt idx="27">
                  <c:v>7.72</c:v>
                </c:pt>
                <c:pt idx="28">
                  <c:v>7.22</c:v>
                </c:pt>
                <c:pt idx="29">
                  <c:v>6.48</c:v>
                </c:pt>
                <c:pt idx="30">
                  <c:v>4.6900000000000004</c:v>
                </c:pt>
                <c:pt idx="31">
                  <c:v>3.7</c:v>
                </c:pt>
                <c:pt idx="32">
                  <c:v>4.1500000000000004</c:v>
                </c:pt>
                <c:pt idx="33">
                  <c:v>4.41</c:v>
                </c:pt>
                <c:pt idx="34">
                  <c:v>4.37</c:v>
                </c:pt>
                <c:pt idx="35">
                  <c:v>4.8899999999999997</c:v>
                </c:pt>
                <c:pt idx="36">
                  <c:v>2.73</c:v>
                </c:pt>
                <c:pt idx="37">
                  <c:v>3.62</c:v>
                </c:pt>
                <c:pt idx="38">
                  <c:v>3.6</c:v>
                </c:pt>
                <c:pt idx="39">
                  <c:v>3.38</c:v>
                </c:pt>
                <c:pt idx="40">
                  <c:v>5.1100000000000003</c:v>
                </c:pt>
                <c:pt idx="41">
                  <c:v>1.88</c:v>
                </c:pt>
                <c:pt idx="42">
                  <c:v>5.6</c:v>
                </c:pt>
                <c:pt idx="43">
                  <c:v>6.69</c:v>
                </c:pt>
                <c:pt idx="44">
                  <c:v>3.07</c:v>
                </c:pt>
                <c:pt idx="45">
                  <c:v>6.07</c:v>
                </c:pt>
                <c:pt idx="46">
                  <c:v>6.08</c:v>
                </c:pt>
                <c:pt idx="47">
                  <c:v>5.54</c:v>
                </c:pt>
                <c:pt idx="48">
                  <c:v>3.73</c:v>
                </c:pt>
                <c:pt idx="49">
                  <c:v>2.95</c:v>
                </c:pt>
                <c:pt idx="50">
                  <c:v>4.26</c:v>
                </c:pt>
                <c:pt idx="51">
                  <c:v>4.6100000000000003</c:v>
                </c:pt>
                <c:pt idx="52">
                  <c:v>5.15</c:v>
                </c:pt>
                <c:pt idx="53">
                  <c:v>5.52</c:v>
                </c:pt>
              </c:numCache>
            </c:numRef>
          </c:yVal>
        </c:ser>
        <c:axId val="90236032"/>
        <c:axId val="90414464"/>
      </c:scatterChart>
      <c:valAx>
        <c:axId val="90236032"/>
        <c:scaling>
          <c:orientation val="minMax"/>
          <c:max val="40105"/>
          <c:min val="39845"/>
        </c:scaling>
        <c:axPos val="b"/>
        <c:title>
          <c:tx>
            <c:rich>
              <a:bodyPr/>
              <a:lstStyle/>
              <a:p>
                <a:pPr>
                  <a:defRPr sz="92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Date</a:t>
                </a:r>
              </a:p>
            </c:rich>
          </c:tx>
          <c:layout>
            <c:manualLayout>
              <c:xMode val="edge"/>
              <c:yMode val="edge"/>
              <c:x val="0.37788839774197808"/>
              <c:y val="0.90439504702400064"/>
            </c:manualLayout>
          </c:layout>
          <c:spPr>
            <a:noFill/>
            <a:ln w="25400">
              <a:noFill/>
            </a:ln>
          </c:spPr>
        </c:title>
        <c:numFmt formatCode="m/d/yyyy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414464"/>
        <c:crosses val="autoZero"/>
        <c:crossBetween val="midCat"/>
      </c:valAx>
      <c:valAx>
        <c:axId val="9041446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92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Dissolved Oxygen</a:t>
                </a:r>
              </a:p>
            </c:rich>
          </c:tx>
          <c:layout>
            <c:manualLayout>
              <c:xMode val="edge"/>
              <c:yMode val="edge"/>
              <c:x val="2.6402682811666585E-2"/>
              <c:y val="0.38501389144736048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236032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6072729851114318"/>
          <c:y val="0.49354129709024047"/>
          <c:w val="0.18269639562381434"/>
          <c:h val="5.3057708871662362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85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>
        <c:manualLayout>
          <c:xMode val="edge"/>
          <c:yMode val="edge"/>
          <c:x val="0.48424622370929171"/>
          <c:y val="3.3419023136246784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plotArea>
      <c:layout>
        <c:manualLayout>
          <c:layoutTarget val="inner"/>
          <c:xMode val="edge"/>
          <c:yMode val="edge"/>
          <c:x val="0.12106155592732293"/>
          <c:y val="0.16452442159383038"/>
          <c:w val="0.6998352959086338"/>
          <c:h val="0.70951156812339333"/>
        </c:manualLayout>
      </c:layout>
      <c:scatterChart>
        <c:scatterStyle val="lineMarker"/>
        <c:ser>
          <c:idx val="0"/>
          <c:order val="0"/>
          <c:tx>
            <c:v>pH</c:v>
          </c:tx>
          <c:spPr>
            <a:ln w="25400">
              <a:noFill/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xVal>
            <c:numRef>
              <c:f>Sheet1!$A$2:$A$76</c:f>
              <c:numCache>
                <c:formatCode>m/d/yyyy</c:formatCode>
                <c:ptCount val="75"/>
                <c:pt idx="0">
                  <c:v>39860</c:v>
                </c:pt>
                <c:pt idx="1">
                  <c:v>39861</c:v>
                </c:pt>
                <c:pt idx="2">
                  <c:v>39864</c:v>
                </c:pt>
                <c:pt idx="3">
                  <c:v>39867</c:v>
                </c:pt>
                <c:pt idx="4">
                  <c:v>39871</c:v>
                </c:pt>
                <c:pt idx="5">
                  <c:v>39877</c:v>
                </c:pt>
                <c:pt idx="6">
                  <c:v>39882</c:v>
                </c:pt>
                <c:pt idx="7">
                  <c:v>39888</c:v>
                </c:pt>
                <c:pt idx="8">
                  <c:v>39892</c:v>
                </c:pt>
                <c:pt idx="9">
                  <c:v>39895</c:v>
                </c:pt>
                <c:pt idx="10">
                  <c:v>39899</c:v>
                </c:pt>
                <c:pt idx="11">
                  <c:v>39903</c:v>
                </c:pt>
                <c:pt idx="12">
                  <c:v>39906</c:v>
                </c:pt>
                <c:pt idx="13">
                  <c:v>39910</c:v>
                </c:pt>
                <c:pt idx="14">
                  <c:v>39915</c:v>
                </c:pt>
                <c:pt idx="15">
                  <c:v>39917</c:v>
                </c:pt>
                <c:pt idx="16">
                  <c:v>39920</c:v>
                </c:pt>
                <c:pt idx="17">
                  <c:v>39924</c:v>
                </c:pt>
                <c:pt idx="18">
                  <c:v>39927</c:v>
                </c:pt>
                <c:pt idx="19">
                  <c:v>39931</c:v>
                </c:pt>
                <c:pt idx="20">
                  <c:v>39938</c:v>
                </c:pt>
                <c:pt idx="21">
                  <c:v>39940</c:v>
                </c:pt>
                <c:pt idx="22">
                  <c:v>39945</c:v>
                </c:pt>
                <c:pt idx="23">
                  <c:v>39954</c:v>
                </c:pt>
                <c:pt idx="24">
                  <c:v>39962</c:v>
                </c:pt>
                <c:pt idx="25">
                  <c:v>39989</c:v>
                </c:pt>
                <c:pt idx="26">
                  <c:v>39994</c:v>
                </c:pt>
                <c:pt idx="27">
                  <c:v>39997</c:v>
                </c:pt>
                <c:pt idx="28">
                  <c:v>40001</c:v>
                </c:pt>
                <c:pt idx="29">
                  <c:v>40003</c:v>
                </c:pt>
                <c:pt idx="30">
                  <c:v>40008</c:v>
                </c:pt>
                <c:pt idx="31">
                  <c:v>40011</c:v>
                </c:pt>
                <c:pt idx="32">
                  <c:v>40015</c:v>
                </c:pt>
                <c:pt idx="33">
                  <c:v>40018</c:v>
                </c:pt>
                <c:pt idx="34">
                  <c:v>40023</c:v>
                </c:pt>
                <c:pt idx="35">
                  <c:v>40026</c:v>
                </c:pt>
                <c:pt idx="36">
                  <c:v>40029</c:v>
                </c:pt>
                <c:pt idx="37">
                  <c:v>40031</c:v>
                </c:pt>
                <c:pt idx="38">
                  <c:v>40035</c:v>
                </c:pt>
                <c:pt idx="39">
                  <c:v>40038</c:v>
                </c:pt>
                <c:pt idx="40">
                  <c:v>40043</c:v>
                </c:pt>
                <c:pt idx="41">
                  <c:v>40046</c:v>
                </c:pt>
                <c:pt idx="42">
                  <c:v>40053</c:v>
                </c:pt>
                <c:pt idx="43">
                  <c:v>40057</c:v>
                </c:pt>
                <c:pt idx="44">
                  <c:v>40060</c:v>
                </c:pt>
                <c:pt idx="45">
                  <c:v>40065</c:v>
                </c:pt>
                <c:pt idx="46">
                  <c:v>40067</c:v>
                </c:pt>
                <c:pt idx="47">
                  <c:v>40071</c:v>
                </c:pt>
                <c:pt idx="48">
                  <c:v>40074</c:v>
                </c:pt>
                <c:pt idx="49">
                  <c:v>40085</c:v>
                </c:pt>
                <c:pt idx="50">
                  <c:v>40088</c:v>
                </c:pt>
                <c:pt idx="51">
                  <c:v>40092</c:v>
                </c:pt>
                <c:pt idx="52">
                  <c:v>40094</c:v>
                </c:pt>
                <c:pt idx="53">
                  <c:v>40102</c:v>
                </c:pt>
                <c:pt idx="54">
                  <c:v>40109</c:v>
                </c:pt>
                <c:pt idx="55">
                  <c:v>40116</c:v>
                </c:pt>
                <c:pt idx="56">
                  <c:v>40120</c:v>
                </c:pt>
                <c:pt idx="57">
                  <c:v>40127</c:v>
                </c:pt>
                <c:pt idx="58">
                  <c:v>40132</c:v>
                </c:pt>
                <c:pt idx="59">
                  <c:v>40142</c:v>
                </c:pt>
                <c:pt idx="60">
                  <c:v>40151</c:v>
                </c:pt>
                <c:pt idx="61">
                  <c:v>40165</c:v>
                </c:pt>
                <c:pt idx="62">
                  <c:v>40170</c:v>
                </c:pt>
                <c:pt idx="63">
                  <c:v>40177</c:v>
                </c:pt>
                <c:pt idx="64">
                  <c:v>40185</c:v>
                </c:pt>
                <c:pt idx="65">
                  <c:v>40192</c:v>
                </c:pt>
                <c:pt idx="66">
                  <c:v>40197</c:v>
                </c:pt>
                <c:pt idx="67">
                  <c:v>40204</c:v>
                </c:pt>
                <c:pt idx="68">
                  <c:v>40207</c:v>
                </c:pt>
                <c:pt idx="69">
                  <c:v>40218</c:v>
                </c:pt>
                <c:pt idx="70">
                  <c:v>40221</c:v>
                </c:pt>
                <c:pt idx="71">
                  <c:v>40232</c:v>
                </c:pt>
                <c:pt idx="72">
                  <c:v>40239</c:v>
                </c:pt>
                <c:pt idx="73">
                  <c:v>40247</c:v>
                </c:pt>
                <c:pt idx="74">
                  <c:v>40253</c:v>
                </c:pt>
              </c:numCache>
            </c:numRef>
          </c:xVal>
          <c:yVal>
            <c:numRef>
              <c:f>Sheet1!$C$2:$C$76</c:f>
              <c:numCache>
                <c:formatCode>General</c:formatCode>
                <c:ptCount val="75"/>
                <c:pt idx="0">
                  <c:v>8.2579999999999991</c:v>
                </c:pt>
                <c:pt idx="1">
                  <c:v>8.3659999999999997</c:v>
                </c:pt>
                <c:pt idx="2">
                  <c:v>8.3000000000000007</c:v>
                </c:pt>
                <c:pt idx="3">
                  <c:v>8.8330000000000002</c:v>
                </c:pt>
                <c:pt idx="4">
                  <c:v>9.1210000000000004</c:v>
                </c:pt>
                <c:pt idx="5">
                  <c:v>9.1020000000000003</c:v>
                </c:pt>
                <c:pt idx="6">
                  <c:v>8.5869999999999997</c:v>
                </c:pt>
                <c:pt idx="8">
                  <c:v>9.5299999999999994</c:v>
                </c:pt>
                <c:pt idx="9">
                  <c:v>8.9130000000000003</c:v>
                </c:pt>
                <c:pt idx="10">
                  <c:v>9.0839999999999996</c:v>
                </c:pt>
                <c:pt idx="11">
                  <c:v>8.93</c:v>
                </c:pt>
                <c:pt idx="12">
                  <c:v>9.1530000000000005</c:v>
                </c:pt>
                <c:pt idx="13">
                  <c:v>9.9339999999999993</c:v>
                </c:pt>
                <c:pt idx="14">
                  <c:v>8.3439999999999994</c:v>
                </c:pt>
                <c:pt idx="15">
                  <c:v>9.1549999999999994</c:v>
                </c:pt>
                <c:pt idx="16">
                  <c:v>8.7490000000000006</c:v>
                </c:pt>
                <c:pt idx="17">
                  <c:v>9.0380000000000003</c:v>
                </c:pt>
                <c:pt idx="18">
                  <c:v>8.9580000000000002</c:v>
                </c:pt>
                <c:pt idx="19">
                  <c:v>8.9380000000000006</c:v>
                </c:pt>
                <c:pt idx="20">
                  <c:v>9.1760000000000002</c:v>
                </c:pt>
                <c:pt idx="21">
                  <c:v>8.8000000000000007</c:v>
                </c:pt>
                <c:pt idx="22">
                  <c:v>9.016</c:v>
                </c:pt>
                <c:pt idx="23">
                  <c:v>8.4169999999999998</c:v>
                </c:pt>
                <c:pt idx="24">
                  <c:v>9.0030000000000001</c:v>
                </c:pt>
                <c:pt idx="25">
                  <c:v>9.1780000000000008</c:v>
                </c:pt>
                <c:pt idx="26">
                  <c:v>5</c:v>
                </c:pt>
                <c:pt idx="27">
                  <c:v>9.7140000000000004</c:v>
                </c:pt>
                <c:pt idx="28">
                  <c:v>9.1920000000000002</c:v>
                </c:pt>
                <c:pt idx="29">
                  <c:v>9.0419999999999998</c:v>
                </c:pt>
                <c:pt idx="30">
                  <c:v>9.0540000000000003</c:v>
                </c:pt>
                <c:pt idx="31">
                  <c:v>6.5739999999999998</c:v>
                </c:pt>
                <c:pt idx="32">
                  <c:v>8.9019999999999992</c:v>
                </c:pt>
                <c:pt idx="33">
                  <c:v>9.0190000000000001</c:v>
                </c:pt>
                <c:pt idx="34">
                  <c:v>9.0299999999999994</c:v>
                </c:pt>
                <c:pt idx="35">
                  <c:v>9.0690000000000008</c:v>
                </c:pt>
                <c:pt idx="36">
                  <c:v>8.8629999999999995</c:v>
                </c:pt>
                <c:pt idx="37">
                  <c:v>8.7650000000000006</c:v>
                </c:pt>
                <c:pt idx="38">
                  <c:v>8.8819999999999997</c:v>
                </c:pt>
                <c:pt idx="39">
                  <c:v>8.8230000000000004</c:v>
                </c:pt>
                <c:pt idx="40">
                  <c:v>8.923</c:v>
                </c:pt>
                <c:pt idx="41">
                  <c:v>8.8659999999999997</c:v>
                </c:pt>
                <c:pt idx="43">
                  <c:v>9.0690000000000008</c:v>
                </c:pt>
                <c:pt idx="44">
                  <c:v>8.8130000000000006</c:v>
                </c:pt>
                <c:pt idx="45">
                  <c:v>7.8220000000000001</c:v>
                </c:pt>
                <c:pt idx="46">
                  <c:v>8.1750000000000007</c:v>
                </c:pt>
                <c:pt idx="47">
                  <c:v>8.2550000000000008</c:v>
                </c:pt>
                <c:pt idx="48">
                  <c:v>8.3810000000000002</c:v>
                </c:pt>
                <c:pt idx="49">
                  <c:v>8.16</c:v>
                </c:pt>
                <c:pt idx="50">
                  <c:v>5.05</c:v>
                </c:pt>
                <c:pt idx="51">
                  <c:v>6.0439999999999996</c:v>
                </c:pt>
                <c:pt idx="52">
                  <c:v>5.89</c:v>
                </c:pt>
                <c:pt idx="54">
                  <c:v>9.4700000000000006</c:v>
                </c:pt>
                <c:pt idx="56">
                  <c:v>9</c:v>
                </c:pt>
                <c:pt idx="57">
                  <c:v>8.94</c:v>
                </c:pt>
                <c:pt idx="58">
                  <c:v>8.86</c:v>
                </c:pt>
                <c:pt idx="60">
                  <c:v>8.5500000000000007</c:v>
                </c:pt>
                <c:pt idx="61">
                  <c:v>8.84</c:v>
                </c:pt>
                <c:pt idx="62">
                  <c:v>9.4700000000000006</c:v>
                </c:pt>
                <c:pt idx="63">
                  <c:v>8.86</c:v>
                </c:pt>
                <c:pt idx="64">
                  <c:v>9.1999999999999993</c:v>
                </c:pt>
                <c:pt idx="65">
                  <c:v>8.8699999999999992</c:v>
                </c:pt>
                <c:pt idx="66">
                  <c:v>8.9</c:v>
                </c:pt>
                <c:pt idx="67">
                  <c:v>8.1</c:v>
                </c:pt>
                <c:pt idx="68">
                  <c:v>8.27</c:v>
                </c:pt>
                <c:pt idx="69">
                  <c:v>8.9</c:v>
                </c:pt>
                <c:pt idx="70">
                  <c:v>8.4499999999999993</c:v>
                </c:pt>
                <c:pt idx="71">
                  <c:v>8.8699999999999992</c:v>
                </c:pt>
                <c:pt idx="72">
                  <c:v>8.25</c:v>
                </c:pt>
                <c:pt idx="73">
                  <c:v>7.12</c:v>
                </c:pt>
              </c:numCache>
            </c:numRef>
          </c:yVal>
        </c:ser>
        <c:axId val="45324928"/>
        <c:axId val="90198016"/>
      </c:scatterChart>
      <c:valAx>
        <c:axId val="45324928"/>
        <c:scaling>
          <c:orientation val="minMax"/>
          <c:max val="40285"/>
          <c:min val="39845"/>
        </c:scaling>
        <c:axPos val="b"/>
        <c:title>
          <c:tx>
            <c:rich>
              <a:bodyPr/>
              <a:lstStyle/>
              <a:p>
                <a:pPr>
                  <a:defRPr sz="95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Date</a:t>
                </a:r>
              </a:p>
            </c:rich>
          </c:tx>
          <c:layout>
            <c:manualLayout>
              <c:xMode val="edge"/>
              <c:yMode val="edge"/>
              <c:x val="0.44444516422633601"/>
              <c:y val="0.90231362467866327"/>
            </c:manualLayout>
          </c:layout>
          <c:spPr>
            <a:noFill/>
            <a:ln w="25400">
              <a:noFill/>
            </a:ln>
          </c:spPr>
        </c:title>
        <c:numFmt formatCode="m/d/yyyy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198016"/>
        <c:crosses val="autoZero"/>
        <c:crossBetween val="midCat"/>
      </c:valAx>
      <c:valAx>
        <c:axId val="9019801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95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pH</a:t>
                </a:r>
              </a:p>
            </c:rich>
          </c:tx>
          <c:layout>
            <c:manualLayout>
              <c:xMode val="edge"/>
              <c:yMode val="edge"/>
              <c:x val="2.6534039655303657E-2"/>
              <c:y val="0.4935732647814911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324928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955238383664984"/>
          <c:y val="0.49100257069408765"/>
          <c:w val="5.7209664712308983E-2"/>
          <c:h val="5.3548704869474856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87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>
        <c:manualLayout>
          <c:xMode val="edge"/>
          <c:yMode val="edge"/>
          <c:x val="0.35002726436255244"/>
          <c:y val="3.7842190016103061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plotArea>
      <c:layout>
        <c:manualLayout>
          <c:layoutTarget val="inner"/>
          <c:xMode val="edge"/>
          <c:yMode val="edge"/>
          <c:x val="0.1163167314947965"/>
          <c:y val="0.15700520126906253"/>
          <c:w val="0.65751263497753032"/>
          <c:h val="0.71256206729805249"/>
        </c:manualLayout>
      </c:layout>
      <c:scatterChart>
        <c:scatterStyle val="lineMarker"/>
        <c:ser>
          <c:idx val="0"/>
          <c:order val="0"/>
          <c:tx>
            <c:v>BCG-MR</c:v>
          </c:tx>
          <c:spPr>
            <a:ln w="25400">
              <a:noFill/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xVal>
            <c:numRef>
              <c:f>Sheet1!$A$2:$A$76</c:f>
              <c:numCache>
                <c:formatCode>m/d/yyyy</c:formatCode>
                <c:ptCount val="75"/>
                <c:pt idx="0">
                  <c:v>39860</c:v>
                </c:pt>
                <c:pt idx="1">
                  <c:v>39861</c:v>
                </c:pt>
                <c:pt idx="2">
                  <c:v>39864</c:v>
                </c:pt>
                <c:pt idx="3">
                  <c:v>39867</c:v>
                </c:pt>
                <c:pt idx="4">
                  <c:v>39871</c:v>
                </c:pt>
                <c:pt idx="5">
                  <c:v>39877</c:v>
                </c:pt>
                <c:pt idx="6">
                  <c:v>39882</c:v>
                </c:pt>
                <c:pt idx="7">
                  <c:v>39888</c:v>
                </c:pt>
                <c:pt idx="8">
                  <c:v>39892</c:v>
                </c:pt>
                <c:pt idx="9">
                  <c:v>39895</c:v>
                </c:pt>
                <c:pt idx="10">
                  <c:v>39899</c:v>
                </c:pt>
                <c:pt idx="11">
                  <c:v>39903</c:v>
                </c:pt>
                <c:pt idx="12">
                  <c:v>39906</c:v>
                </c:pt>
                <c:pt idx="13">
                  <c:v>39910</c:v>
                </c:pt>
                <c:pt idx="14">
                  <c:v>39915</c:v>
                </c:pt>
                <c:pt idx="15">
                  <c:v>39917</c:v>
                </c:pt>
                <c:pt idx="16">
                  <c:v>39920</c:v>
                </c:pt>
                <c:pt idx="17">
                  <c:v>39924</c:v>
                </c:pt>
                <c:pt idx="18">
                  <c:v>39927</c:v>
                </c:pt>
                <c:pt idx="19">
                  <c:v>39931</c:v>
                </c:pt>
                <c:pt idx="20">
                  <c:v>39938</c:v>
                </c:pt>
                <c:pt idx="21">
                  <c:v>39940</c:v>
                </c:pt>
                <c:pt idx="22">
                  <c:v>39945</c:v>
                </c:pt>
                <c:pt idx="23">
                  <c:v>39954</c:v>
                </c:pt>
                <c:pt idx="24">
                  <c:v>39962</c:v>
                </c:pt>
                <c:pt idx="25">
                  <c:v>39989</c:v>
                </c:pt>
                <c:pt idx="26">
                  <c:v>39994</c:v>
                </c:pt>
                <c:pt idx="27">
                  <c:v>39997</c:v>
                </c:pt>
                <c:pt idx="28">
                  <c:v>40001</c:v>
                </c:pt>
                <c:pt idx="29">
                  <c:v>40003</c:v>
                </c:pt>
                <c:pt idx="30">
                  <c:v>40008</c:v>
                </c:pt>
                <c:pt idx="31">
                  <c:v>40011</c:v>
                </c:pt>
                <c:pt idx="32">
                  <c:v>40015</c:v>
                </c:pt>
                <c:pt idx="33">
                  <c:v>40018</c:v>
                </c:pt>
                <c:pt idx="34">
                  <c:v>40023</c:v>
                </c:pt>
                <c:pt idx="35">
                  <c:v>40026</c:v>
                </c:pt>
                <c:pt idx="36">
                  <c:v>40029</c:v>
                </c:pt>
                <c:pt idx="37">
                  <c:v>40031</c:v>
                </c:pt>
                <c:pt idx="38">
                  <c:v>40035</c:v>
                </c:pt>
                <c:pt idx="39">
                  <c:v>40038</c:v>
                </c:pt>
                <c:pt idx="40">
                  <c:v>40043</c:v>
                </c:pt>
                <c:pt idx="41">
                  <c:v>40046</c:v>
                </c:pt>
                <c:pt idx="42">
                  <c:v>40053</c:v>
                </c:pt>
                <c:pt idx="43">
                  <c:v>40057</c:v>
                </c:pt>
                <c:pt idx="44">
                  <c:v>40060</c:v>
                </c:pt>
                <c:pt idx="45">
                  <c:v>40065</c:v>
                </c:pt>
                <c:pt idx="46">
                  <c:v>40067</c:v>
                </c:pt>
                <c:pt idx="47">
                  <c:v>40071</c:v>
                </c:pt>
                <c:pt idx="48">
                  <c:v>40074</c:v>
                </c:pt>
                <c:pt idx="49">
                  <c:v>40085</c:v>
                </c:pt>
                <c:pt idx="50">
                  <c:v>40088</c:v>
                </c:pt>
                <c:pt idx="51">
                  <c:v>40092</c:v>
                </c:pt>
                <c:pt idx="52">
                  <c:v>40094</c:v>
                </c:pt>
                <c:pt idx="53">
                  <c:v>40102</c:v>
                </c:pt>
                <c:pt idx="54">
                  <c:v>40109</c:v>
                </c:pt>
                <c:pt idx="55">
                  <c:v>40116</c:v>
                </c:pt>
                <c:pt idx="56">
                  <c:v>40120</c:v>
                </c:pt>
                <c:pt idx="57">
                  <c:v>40127</c:v>
                </c:pt>
                <c:pt idx="58">
                  <c:v>40132</c:v>
                </c:pt>
                <c:pt idx="59">
                  <c:v>40142</c:v>
                </c:pt>
                <c:pt idx="60">
                  <c:v>40151</c:v>
                </c:pt>
                <c:pt idx="61">
                  <c:v>40165</c:v>
                </c:pt>
                <c:pt idx="62">
                  <c:v>40170</c:v>
                </c:pt>
                <c:pt idx="63">
                  <c:v>40177</c:v>
                </c:pt>
                <c:pt idx="64">
                  <c:v>40185</c:v>
                </c:pt>
                <c:pt idx="65">
                  <c:v>40192</c:v>
                </c:pt>
                <c:pt idx="66">
                  <c:v>40197</c:v>
                </c:pt>
                <c:pt idx="67">
                  <c:v>40204</c:v>
                </c:pt>
                <c:pt idx="68">
                  <c:v>40207</c:v>
                </c:pt>
                <c:pt idx="69">
                  <c:v>40218</c:v>
                </c:pt>
                <c:pt idx="70">
                  <c:v>40221</c:v>
                </c:pt>
                <c:pt idx="71">
                  <c:v>40232</c:v>
                </c:pt>
                <c:pt idx="72">
                  <c:v>40239</c:v>
                </c:pt>
                <c:pt idx="73">
                  <c:v>40247</c:v>
                </c:pt>
                <c:pt idx="74">
                  <c:v>40253</c:v>
                </c:pt>
              </c:numCache>
            </c:numRef>
          </c:xVal>
          <c:yVal>
            <c:numRef>
              <c:f>Sheet1!$H$2:$H$76</c:f>
              <c:numCache>
                <c:formatCode>General</c:formatCode>
                <c:ptCount val="75"/>
                <c:pt idx="0">
                  <c:v>365</c:v>
                </c:pt>
                <c:pt idx="9">
                  <c:v>322</c:v>
                </c:pt>
                <c:pt idx="10">
                  <c:v>336</c:v>
                </c:pt>
                <c:pt idx="11">
                  <c:v>301</c:v>
                </c:pt>
                <c:pt idx="12">
                  <c:v>271</c:v>
                </c:pt>
                <c:pt idx="13">
                  <c:v>276</c:v>
                </c:pt>
                <c:pt idx="14">
                  <c:v>276</c:v>
                </c:pt>
                <c:pt idx="15">
                  <c:v>290</c:v>
                </c:pt>
                <c:pt idx="16">
                  <c:v>304</c:v>
                </c:pt>
                <c:pt idx="17">
                  <c:v>276</c:v>
                </c:pt>
                <c:pt idx="18">
                  <c:v>291</c:v>
                </c:pt>
                <c:pt idx="19">
                  <c:v>307</c:v>
                </c:pt>
                <c:pt idx="20">
                  <c:v>283</c:v>
                </c:pt>
                <c:pt idx="21">
                  <c:v>279</c:v>
                </c:pt>
                <c:pt idx="22">
                  <c:v>280</c:v>
                </c:pt>
                <c:pt idx="23">
                  <c:v>289</c:v>
                </c:pt>
                <c:pt idx="24">
                  <c:v>293</c:v>
                </c:pt>
                <c:pt idx="25">
                  <c:v>261</c:v>
                </c:pt>
                <c:pt idx="26">
                  <c:v>245</c:v>
                </c:pt>
                <c:pt idx="27">
                  <c:v>269</c:v>
                </c:pt>
                <c:pt idx="28">
                  <c:v>240</c:v>
                </c:pt>
                <c:pt idx="29">
                  <c:v>247</c:v>
                </c:pt>
                <c:pt idx="30">
                  <c:v>251</c:v>
                </c:pt>
                <c:pt idx="31">
                  <c:v>247</c:v>
                </c:pt>
                <c:pt idx="32">
                  <c:v>233</c:v>
                </c:pt>
                <c:pt idx="33">
                  <c:v>250</c:v>
                </c:pt>
                <c:pt idx="34">
                  <c:v>217</c:v>
                </c:pt>
                <c:pt idx="35">
                  <c:v>258</c:v>
                </c:pt>
                <c:pt idx="36">
                  <c:v>240</c:v>
                </c:pt>
                <c:pt idx="37">
                  <c:v>270</c:v>
                </c:pt>
                <c:pt idx="38">
                  <c:v>268</c:v>
                </c:pt>
                <c:pt idx="39">
                  <c:v>248</c:v>
                </c:pt>
                <c:pt idx="40">
                  <c:v>252</c:v>
                </c:pt>
                <c:pt idx="41">
                  <c:v>267</c:v>
                </c:pt>
                <c:pt idx="42">
                  <c:v>239</c:v>
                </c:pt>
                <c:pt idx="43">
                  <c:v>250</c:v>
                </c:pt>
                <c:pt idx="44">
                  <c:v>265</c:v>
                </c:pt>
                <c:pt idx="45">
                  <c:v>265</c:v>
                </c:pt>
                <c:pt idx="46">
                  <c:v>303</c:v>
                </c:pt>
                <c:pt idx="47">
                  <c:v>266</c:v>
                </c:pt>
                <c:pt idx="48">
                  <c:v>297</c:v>
                </c:pt>
                <c:pt idx="49">
                  <c:v>304</c:v>
                </c:pt>
                <c:pt idx="51">
                  <c:v>302</c:v>
                </c:pt>
                <c:pt idx="52">
                  <c:v>333</c:v>
                </c:pt>
                <c:pt idx="53">
                  <c:v>356</c:v>
                </c:pt>
                <c:pt idx="54">
                  <c:v>394</c:v>
                </c:pt>
                <c:pt idx="55">
                  <c:v>367</c:v>
                </c:pt>
                <c:pt idx="57">
                  <c:v>263</c:v>
                </c:pt>
                <c:pt idx="58">
                  <c:v>380</c:v>
                </c:pt>
                <c:pt idx="59">
                  <c:v>355</c:v>
                </c:pt>
                <c:pt idx="60">
                  <c:v>369</c:v>
                </c:pt>
                <c:pt idx="61">
                  <c:v>380</c:v>
                </c:pt>
                <c:pt idx="62">
                  <c:v>388</c:v>
                </c:pt>
                <c:pt idx="63">
                  <c:v>395</c:v>
                </c:pt>
                <c:pt idx="64">
                  <c:v>346</c:v>
                </c:pt>
                <c:pt idx="65">
                  <c:v>395</c:v>
                </c:pt>
                <c:pt idx="66">
                  <c:v>394</c:v>
                </c:pt>
                <c:pt idx="67">
                  <c:v>376</c:v>
                </c:pt>
                <c:pt idx="68">
                  <c:v>436</c:v>
                </c:pt>
                <c:pt idx="69">
                  <c:v>394</c:v>
                </c:pt>
                <c:pt idx="70">
                  <c:v>401</c:v>
                </c:pt>
                <c:pt idx="71">
                  <c:v>371</c:v>
                </c:pt>
                <c:pt idx="72">
                  <c:v>337</c:v>
                </c:pt>
                <c:pt idx="73">
                  <c:v>334</c:v>
                </c:pt>
                <c:pt idx="74">
                  <c:v>330</c:v>
                </c:pt>
              </c:numCache>
            </c:numRef>
          </c:yVal>
        </c:ser>
        <c:axId val="48662784"/>
        <c:axId val="90191360"/>
      </c:scatterChart>
      <c:valAx>
        <c:axId val="48662784"/>
        <c:scaling>
          <c:orientation val="minMax"/>
          <c:max val="40285"/>
          <c:min val="39845"/>
        </c:scaling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Date</a:t>
                </a:r>
              </a:p>
            </c:rich>
          </c:tx>
          <c:layout>
            <c:manualLayout>
              <c:xMode val="edge"/>
              <c:yMode val="edge"/>
              <c:x val="0.41841713134933761"/>
              <c:y val="0.90821470272565341"/>
            </c:manualLayout>
          </c:layout>
          <c:spPr>
            <a:noFill/>
            <a:ln w="25400">
              <a:noFill/>
            </a:ln>
          </c:spPr>
        </c:title>
        <c:numFmt formatCode="m/d/yyyy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191360"/>
        <c:crosses val="autoZero"/>
        <c:crossBetween val="midCat"/>
      </c:valAx>
      <c:valAx>
        <c:axId val="9019136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dirty="0" smtClean="0"/>
                  <a:t>H2SO4</a:t>
                </a:r>
                <a:r>
                  <a:rPr lang="en-US" baseline="0" dirty="0" smtClean="0"/>
                  <a:t>  (drops)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2.5848162554399243E-2"/>
              <c:y val="0.40096712939483664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8662784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400652830179749"/>
          <c:y val="0.4879238562515481"/>
          <c:w val="0.11321910286254605"/>
          <c:h val="5.2100371511532087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3725C4-EFE9-4DE3-BE36-7C589C1080F3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6BAFE-E479-4631-B6B3-89695784B0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6BAFE-E479-4631-B6B3-89695784B04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6BAFE-E479-4631-B6B3-89695784B042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6BAFE-E479-4631-B6B3-89695784B042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6BAFE-E479-4631-B6B3-89695784B042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6BAFE-E479-4631-B6B3-89695784B042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6BAFE-E479-4631-B6B3-89695784B042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6BAFE-E479-4631-B6B3-89695784B042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6BAFE-E479-4631-B6B3-89695784B042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6BAFE-E479-4631-B6B3-89695784B042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6BAFE-E479-4631-B6B3-89695784B042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F32E-6652-4D56-B781-38F4FA37304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E969-B7D9-486C-93C5-3D007B58E1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F32E-6652-4D56-B781-38F4FA37304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E969-B7D9-486C-93C5-3D007B58E1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F32E-6652-4D56-B781-38F4FA37304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E969-B7D9-486C-93C5-3D007B58E1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F32E-6652-4D56-B781-38F4FA37304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E969-B7D9-486C-93C5-3D007B58E1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F32E-6652-4D56-B781-38F4FA37304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E969-B7D9-486C-93C5-3D007B58E1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F32E-6652-4D56-B781-38F4FA37304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E969-B7D9-486C-93C5-3D007B58E1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F32E-6652-4D56-B781-38F4FA37304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E969-B7D9-486C-93C5-3D007B58E1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F32E-6652-4D56-B781-38F4FA37304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E969-B7D9-486C-93C5-3D007B58E1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F32E-6652-4D56-B781-38F4FA37304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E969-B7D9-486C-93C5-3D007B58E1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F32E-6652-4D56-B781-38F4FA37304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E969-B7D9-486C-93C5-3D007B58E1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F32E-6652-4D56-B781-38F4FA37304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E969-B7D9-486C-93C5-3D007B58E1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5F32E-6652-4D56-B781-38F4FA373040}" type="datetimeFigureOut">
              <a:rPr lang="en-US" smtClean="0"/>
              <a:pPr/>
              <a:t>4/12/2010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9E969-B7D9-486C-93C5-3D007B58E1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42000" b="-4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Biogeochemistry of Tempe Town Lake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Lauren Puglisi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4098" name="Picture 2" descr="http://www.phoenix-valley-real-estate.com/images/Tempe%20Waterfront%20Condos%20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600200"/>
            <a:ext cx="5562600" cy="418690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676400" y="5943600"/>
            <a:ext cx="6781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http://www.phoenix-valley-real-estate.com/images/Tempe%20Waterfront%20Condos%20007.jpg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Tempe Town Lake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Manmade lake</a:t>
            </a:r>
          </a:p>
          <a:p>
            <a:r>
              <a:rPr lang="en-US" dirty="0" smtClean="0"/>
              <a:t>Built </a:t>
            </a:r>
            <a:r>
              <a:rPr lang="en-US" dirty="0" smtClean="0"/>
              <a:t>for </a:t>
            </a:r>
            <a:r>
              <a:rPr lang="en-US" dirty="0" smtClean="0"/>
              <a:t>flood </a:t>
            </a:r>
            <a:r>
              <a:rPr lang="en-US" dirty="0" smtClean="0"/>
              <a:t>c</a:t>
            </a:r>
            <a:r>
              <a:rPr lang="en-US" dirty="0" smtClean="0"/>
              <a:t>ontrol </a:t>
            </a:r>
            <a:r>
              <a:rPr lang="en-US" dirty="0" smtClean="0"/>
              <a:t>and </a:t>
            </a:r>
            <a:r>
              <a:rPr lang="en-US" dirty="0" smtClean="0"/>
              <a:t>recreational </a:t>
            </a:r>
            <a:r>
              <a:rPr lang="en-US" dirty="0" smtClean="0"/>
              <a:t>p</a:t>
            </a:r>
            <a:r>
              <a:rPr lang="en-US" dirty="0" smtClean="0"/>
              <a:t>urposes</a:t>
            </a:r>
            <a:endParaRPr lang="en-US" dirty="0" smtClean="0"/>
          </a:p>
          <a:p>
            <a:r>
              <a:rPr lang="en-US" dirty="0" smtClean="0"/>
              <a:t>Today, Tempe Town Lake is home to boating, fishing, biking, and more</a:t>
            </a:r>
          </a:p>
          <a:p>
            <a:r>
              <a:rPr lang="en-US" dirty="0" smtClean="0"/>
              <a:t>Tempe Town Lake </a:t>
            </a:r>
            <a:r>
              <a:rPr lang="en-US" dirty="0" smtClean="0"/>
              <a:t>is a good </a:t>
            </a:r>
            <a:r>
              <a:rPr lang="en-US" dirty="0" smtClean="0"/>
              <a:t>model </a:t>
            </a:r>
            <a:r>
              <a:rPr lang="en-US" dirty="0" smtClean="0"/>
              <a:t>for understanding </a:t>
            </a:r>
            <a:r>
              <a:rPr lang="en-US" dirty="0" smtClean="0"/>
              <a:t>larger reservoir systems, such as Lake Powell</a:t>
            </a:r>
            <a:endParaRPr lang="en-US" dirty="0"/>
          </a:p>
        </p:txBody>
      </p:sp>
      <p:pic>
        <p:nvPicPr>
          <p:cNvPr id="12290" name="Picture 2" descr="http://www.kam-az.com/tempe%20town%20lak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2057400"/>
            <a:ext cx="4538973" cy="3276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343400" y="152400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Map of Tempe Town Lake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343400" y="54864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http://www.kam-az.com/tempe%20town%20lake.jpg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324600" y="3733800"/>
            <a:ext cx="1905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Tempe Town Lake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Sampling Tempe Town Lake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Objective: determine seasonal variations in the chemistry of Tempe Town Lake</a:t>
            </a:r>
          </a:p>
          <a:p>
            <a:r>
              <a:rPr lang="en-US" dirty="0" smtClean="0"/>
              <a:t>Method: sample Tempe Town Lake twice a </a:t>
            </a:r>
            <a:r>
              <a:rPr lang="en-US" dirty="0" smtClean="0"/>
              <a:t>week</a:t>
            </a:r>
          </a:p>
          <a:p>
            <a:r>
              <a:rPr lang="en-US" dirty="0" smtClean="0"/>
              <a:t>T</a:t>
            </a:r>
            <a:r>
              <a:rPr lang="en-US" dirty="0" smtClean="0"/>
              <a:t>est </a:t>
            </a:r>
            <a:r>
              <a:rPr lang="en-US" dirty="0" smtClean="0"/>
              <a:t>the samples for Dissolved Organic Carbons, pH, Dissolved Oxygen, Alkalinity, and Conductivity</a:t>
            </a:r>
            <a:endParaRPr lang="en-US" dirty="0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286000"/>
            <a:ext cx="3261247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410200" y="16002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Filtration System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4724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Kelly and Hartnett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Dissolved Organic Carbon (DOC)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2057400"/>
            <a:ext cx="4038600" cy="4525963"/>
          </a:xfrm>
        </p:spPr>
        <p:txBody>
          <a:bodyPr/>
          <a:lstStyle/>
          <a:p>
            <a:r>
              <a:rPr lang="en-US" dirty="0" smtClean="0"/>
              <a:t>Seasonal variations have been observed</a:t>
            </a:r>
          </a:p>
          <a:p>
            <a:r>
              <a:rPr lang="en-US" dirty="0" smtClean="0"/>
              <a:t>DOC levels tend to “spike” during precipitation events</a:t>
            </a:r>
            <a:endParaRPr lang="en-US" dirty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2362200"/>
            <a:ext cx="4924425" cy="311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038600" y="1828800"/>
            <a:ext cx="487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Dissolved Organic Carbon Concentrations</a:t>
            </a:r>
            <a:endParaRPr lang="en-US" sz="2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Conductivity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752600"/>
            <a:ext cx="2743200" cy="4876800"/>
          </a:xfrm>
        </p:spPr>
        <p:txBody>
          <a:bodyPr/>
          <a:lstStyle/>
          <a:p>
            <a:r>
              <a:rPr lang="en-US" dirty="0" smtClean="0"/>
              <a:t>Decreases with rain events</a:t>
            </a:r>
          </a:p>
          <a:p>
            <a:r>
              <a:rPr lang="en-US" dirty="0" smtClean="0"/>
              <a:t>Evaporation plays a role in conductivity levels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3657600" y="1828800"/>
          <a:ext cx="5200650" cy="3314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Dissolved Oxygen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819400" cy="4800600"/>
          </a:xfrm>
        </p:spPr>
        <p:txBody>
          <a:bodyPr/>
          <a:lstStyle/>
          <a:p>
            <a:r>
              <a:rPr lang="en-US" dirty="0" smtClean="0"/>
              <a:t>Varies seasonally</a:t>
            </a:r>
          </a:p>
          <a:p>
            <a:r>
              <a:rPr lang="en-US" dirty="0" smtClean="0"/>
              <a:t>Multiple factors appear to be involved</a:t>
            </a:r>
          </a:p>
          <a:p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3429000" y="1600201"/>
          <a:ext cx="546735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2286000" cy="4800600"/>
          </a:xfrm>
        </p:spPr>
        <p:txBody>
          <a:bodyPr/>
          <a:lstStyle/>
          <a:p>
            <a:r>
              <a:rPr lang="en-US" dirty="0" smtClean="0"/>
              <a:t>Tends to remain fairly constant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3048000" y="1676400"/>
          <a:ext cx="5743575" cy="3705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Alkalinity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5146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Appears to be strongly influenced by temperature</a:t>
            </a:r>
          </a:p>
          <a:p>
            <a:r>
              <a:rPr lang="en-US" dirty="0" smtClean="0"/>
              <a:t>Decreases when temperatures are cool, and increases when </a:t>
            </a:r>
            <a:r>
              <a:rPr lang="en-US" dirty="0" smtClean="0"/>
              <a:t>temperatures </a:t>
            </a:r>
            <a:r>
              <a:rPr lang="en-US" dirty="0" smtClean="0"/>
              <a:t>are warm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3124200" y="1600200"/>
          <a:ext cx="5667375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Weather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Increased Precipitation in January 2010</a:t>
            </a:r>
          </a:p>
          <a:p>
            <a:r>
              <a:rPr lang="en-US" dirty="0" smtClean="0"/>
              <a:t>The increased rain fall and river flow necessitated the lowering of the inflatable dams</a:t>
            </a:r>
          </a:p>
          <a:p>
            <a:r>
              <a:rPr lang="en-US" dirty="0" smtClean="0"/>
              <a:t>Conductivity Concentrations </a:t>
            </a:r>
            <a:r>
              <a:rPr lang="en-US" dirty="0" smtClean="0"/>
              <a:t>Decreased</a:t>
            </a:r>
          </a:p>
          <a:p>
            <a:r>
              <a:rPr lang="en-US" dirty="0" smtClean="0"/>
              <a:t>Sampling was increased to investigate the effects of precipitation on the biogeochemistry of the lake.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257</Words>
  <Application>Microsoft Office PowerPoint</Application>
  <PresentationFormat>On-screen Show (4:3)</PresentationFormat>
  <Paragraphs>60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Biogeochemistry of Tempe Town Lake</vt:lpstr>
      <vt:lpstr>Introduction To Tempe Town Lake</vt:lpstr>
      <vt:lpstr>Sampling Tempe Town Lake</vt:lpstr>
      <vt:lpstr>Dissolved Organic Carbon (DOC)</vt:lpstr>
      <vt:lpstr>Conductivity</vt:lpstr>
      <vt:lpstr>Dissolved Oxygen</vt:lpstr>
      <vt:lpstr>pH</vt:lpstr>
      <vt:lpstr>Alkalinity</vt:lpstr>
      <vt:lpstr>Recent Weather Events</vt:lpstr>
      <vt:lpstr>Questions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Biogeochemistry of Tempe Town Lake</dc:title>
  <dc:creator>Lauren</dc:creator>
  <cp:lastModifiedBy>Brian</cp:lastModifiedBy>
  <cp:revision>3</cp:revision>
  <dcterms:created xsi:type="dcterms:W3CDTF">2010-04-13T02:55:54Z</dcterms:created>
  <dcterms:modified xsi:type="dcterms:W3CDTF">2010-04-13T06:53:01Z</dcterms:modified>
</cp:coreProperties>
</file>